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</p:sldIdLst>
  <p:sldSz cy="13716000" cx="24384000"/>
  <p:notesSz cx="6858000" cy="9144000"/>
  <p:embeddedFontLst>
    <p:embeddedFont>
      <p:font typeface="Montserrat SemiBold"/>
      <p:regular r:id="rId48"/>
      <p:bold r:id="rId49"/>
      <p:italic r:id="rId50"/>
      <p:boldItalic r:id="rId51"/>
    </p:embeddedFont>
    <p:embeddedFont>
      <p:font typeface="Raleway"/>
      <p:regular r:id="rId52"/>
      <p:bold r:id="rId53"/>
      <p:italic r:id="rId54"/>
      <p:boldItalic r:id="rId55"/>
    </p:embeddedFont>
    <p:embeddedFont>
      <p:font typeface="Proxima Nova"/>
      <p:regular r:id="rId56"/>
      <p:bold r:id="rId57"/>
      <p:italic r:id="rId58"/>
      <p:boldItalic r:id="rId59"/>
    </p:embeddedFont>
    <p:embeddedFont>
      <p:font typeface="Montserrat"/>
      <p:regular r:id="rId60"/>
      <p:bold r:id="rId61"/>
      <p:italic r:id="rId62"/>
      <p:boldItalic r:id="rId63"/>
    </p:embeddedFont>
    <p:embeddedFont>
      <p:font typeface="Montserrat Medium"/>
      <p:regular r:id="rId64"/>
      <p:bold r:id="rId65"/>
      <p:italic r:id="rId66"/>
      <p:boldItalic r:id="rId67"/>
    </p:embeddedFont>
    <p:embeddedFont>
      <p:font typeface="Helvetica Neue"/>
      <p:regular r:id="rId68"/>
      <p:bold r:id="rId69"/>
      <p:italic r:id="rId70"/>
      <p:boldItalic r:id="rId71"/>
    </p:embeddedFont>
    <p:embeddedFont>
      <p:font typeface="Montserrat ExtraBold"/>
      <p:bold r:id="rId72"/>
      <p:boldItalic r:id="rId7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MontserratSemiBold-regular.fntdata"/><Relationship Id="rId47" Type="http://schemas.openxmlformats.org/officeDocument/2006/relationships/slide" Target="slides/slide43.xml"/><Relationship Id="rId49" Type="http://schemas.openxmlformats.org/officeDocument/2006/relationships/font" Target="fonts/MontserratSemiBo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font" Target="fonts/MontserratExtraBold-boldItalic.fntdata"/><Relationship Id="rId72" Type="http://schemas.openxmlformats.org/officeDocument/2006/relationships/font" Target="fonts/MontserratExtraBold-bold.fntdata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1" Type="http://schemas.openxmlformats.org/officeDocument/2006/relationships/font" Target="fonts/HelveticaNeue-boldItalic.fntdata"/><Relationship Id="rId70" Type="http://schemas.openxmlformats.org/officeDocument/2006/relationships/font" Target="fonts/HelveticaNeue-italic.fntdata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Montserrat-italic.fntdata"/><Relationship Id="rId61" Type="http://schemas.openxmlformats.org/officeDocument/2006/relationships/font" Target="fonts/Montserrat-bold.fntdata"/><Relationship Id="rId20" Type="http://schemas.openxmlformats.org/officeDocument/2006/relationships/slide" Target="slides/slide16.xml"/><Relationship Id="rId64" Type="http://schemas.openxmlformats.org/officeDocument/2006/relationships/font" Target="fonts/MontserratMedium-regular.fntdata"/><Relationship Id="rId63" Type="http://schemas.openxmlformats.org/officeDocument/2006/relationships/font" Target="fonts/Montserrat-boldItalic.fntdata"/><Relationship Id="rId22" Type="http://schemas.openxmlformats.org/officeDocument/2006/relationships/slide" Target="slides/slide18.xml"/><Relationship Id="rId66" Type="http://schemas.openxmlformats.org/officeDocument/2006/relationships/font" Target="fonts/MontserratMedium-italic.fntdata"/><Relationship Id="rId21" Type="http://schemas.openxmlformats.org/officeDocument/2006/relationships/slide" Target="slides/slide17.xml"/><Relationship Id="rId65" Type="http://schemas.openxmlformats.org/officeDocument/2006/relationships/font" Target="fonts/MontserratMedium-bold.fntdata"/><Relationship Id="rId24" Type="http://schemas.openxmlformats.org/officeDocument/2006/relationships/slide" Target="slides/slide20.xml"/><Relationship Id="rId68" Type="http://schemas.openxmlformats.org/officeDocument/2006/relationships/font" Target="fonts/HelveticaNeue-regular.fntdata"/><Relationship Id="rId23" Type="http://schemas.openxmlformats.org/officeDocument/2006/relationships/slide" Target="slides/slide19.xml"/><Relationship Id="rId67" Type="http://schemas.openxmlformats.org/officeDocument/2006/relationships/font" Target="fonts/MontserratMedium-boldItalic.fntdata"/><Relationship Id="rId60" Type="http://schemas.openxmlformats.org/officeDocument/2006/relationships/font" Target="fonts/Montserrat-regular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HelveticaNeue-bold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MontserratSemiBold-boldItalic.fntdata"/><Relationship Id="rId50" Type="http://schemas.openxmlformats.org/officeDocument/2006/relationships/font" Target="fonts/MontserratSemiBold-italic.fntdata"/><Relationship Id="rId53" Type="http://schemas.openxmlformats.org/officeDocument/2006/relationships/font" Target="fonts/Raleway-bold.fntdata"/><Relationship Id="rId52" Type="http://schemas.openxmlformats.org/officeDocument/2006/relationships/font" Target="fonts/Raleway-regular.fntdata"/><Relationship Id="rId11" Type="http://schemas.openxmlformats.org/officeDocument/2006/relationships/slide" Target="slides/slide7.xml"/><Relationship Id="rId55" Type="http://schemas.openxmlformats.org/officeDocument/2006/relationships/font" Target="fonts/Raleway-boldItalic.fntdata"/><Relationship Id="rId10" Type="http://schemas.openxmlformats.org/officeDocument/2006/relationships/slide" Target="slides/slide6.xml"/><Relationship Id="rId54" Type="http://schemas.openxmlformats.org/officeDocument/2006/relationships/font" Target="fonts/Raleway-italic.fntdata"/><Relationship Id="rId13" Type="http://schemas.openxmlformats.org/officeDocument/2006/relationships/slide" Target="slides/slide9.xml"/><Relationship Id="rId57" Type="http://schemas.openxmlformats.org/officeDocument/2006/relationships/font" Target="fonts/ProximaNova-bold.fntdata"/><Relationship Id="rId12" Type="http://schemas.openxmlformats.org/officeDocument/2006/relationships/slide" Target="slides/slide8.xml"/><Relationship Id="rId56" Type="http://schemas.openxmlformats.org/officeDocument/2006/relationships/font" Target="fonts/ProximaNova-regular.fntdata"/><Relationship Id="rId15" Type="http://schemas.openxmlformats.org/officeDocument/2006/relationships/slide" Target="slides/slide11.xml"/><Relationship Id="rId59" Type="http://schemas.openxmlformats.org/officeDocument/2006/relationships/font" Target="fonts/ProximaNova-boldItalic.fntdata"/><Relationship Id="rId14" Type="http://schemas.openxmlformats.org/officeDocument/2006/relationships/slide" Target="slides/slide10.xml"/><Relationship Id="rId58" Type="http://schemas.openxmlformats.org/officeDocument/2006/relationships/font" Target="fonts/ProximaNova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gif>
</file>

<file path=ppt/media/image13.gif>
</file>

<file path=ppt/media/image14.gif>
</file>

<file path=ppt/media/image15.gif>
</file>

<file path=ppt/media/image16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bc83f42ece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2bc83f42ec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bea8db99fb_0_3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49" name="Google Shape;249;g2bea8db99fb_0_3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bea8db99fb_0_3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La notion de processus est abordée dans un autre cours</a:t>
            </a:r>
            <a:endParaRPr sz="1400"/>
          </a:p>
        </p:txBody>
      </p:sp>
      <p:sp>
        <p:nvSpPr>
          <p:cNvPr id="265" name="Google Shape;265;g2bea8db99fb_0_36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bea8db99fb_0_3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81" name="Google Shape;281;g2bea8db99fb_0_38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bea8db99fb_0_3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97" name="Google Shape;297;g2bea8db99fb_0_3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bea8db99fb_0_4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3" name="Google Shape;313;g2bea8db99fb_0_4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bea8db99fb_0_4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29" name="Google Shape;329;g2bea8db99fb_0_4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bea8db99fb_0_4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45" name="Google Shape;345;g2bea8db99fb_0_4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bee0b3adde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78" name="Google Shape;378;g2bee0b3add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bee0b3adde_0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95" name="Google Shape;395;g2bee0b3adde_0_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bee0b3adde_0_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1 Gio (gibioctet ou GiB pour « gibibyte » en anglais) vaut 2³⁰ octets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 =&gt; soit exactement 1 073 741 824 octets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1 Go (gigaoctet ou GB, pour « gigabyte » en anglais) vaut 10⁹ octets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 =&gt; soit 1 000 000 000 octets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Kio -&gt; kibioctets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Mio -&gt; mébioctets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Gio -&gt; gibioctets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Tio -&gt; tébioctets</a:t>
            </a:r>
            <a:endParaRPr sz="1400"/>
          </a:p>
        </p:txBody>
      </p:sp>
      <p:sp>
        <p:nvSpPr>
          <p:cNvPr id="411" name="Google Shape;411;g2bee0b3adde_0_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ccf9a8c02_0_2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Fichier : unité de stockage de données sur un support de stockage (contient des informations et possède un nom unique dans son répertoire)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Dossier (ou répertoire) : structure qui permet d'organiser les fichiers et d'autres dossiers (peut contenir plusieurs fichiers et sous-dossiers)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Arborescence : représentation hiérarchique des fichiers et dossiers d'un système de fichiers. Elle commence à partir d'un dossier racine et s'étend en branches et sous-branches.</a:t>
            </a:r>
            <a:endParaRPr sz="1400"/>
          </a:p>
        </p:txBody>
      </p:sp>
      <p:sp>
        <p:nvSpPr>
          <p:cNvPr id="87" name="Google Shape;87;g2bccf9a8c02_0_2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bee0b3adde_0_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27" name="Google Shape;427;g2bee0b3adde_0_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bee0b3adde_0_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43" name="Google Shape;443;g2bee0b3adde_0_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bee0b3adde_0_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9" name="Google Shape;459;g2bee0b3adde_0_7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bee0b3adde_0_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75" name="Google Shape;475;g2bee0b3adde_0_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2bee0b3adde_0_1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91" name="Google Shape;491;g2bee0b3adde_0_1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bee0b3adde_0_1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07" name="Google Shape;507;g2bee0b3adde_0_1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bee0b3adde_0_1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23" name="Google Shape;523;g2bee0b3adde_0_1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bee0b3adde_0_1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39" name="Google Shape;539;g2bee0b3adde_0_15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2bee0b3adde_0_17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55" name="Google Shape;555;g2bee0b3adde_0_17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bee0b3adde_0_1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71" name="Google Shape;571;g2bee0b3adde_0_1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bea8db99fb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6" name="Google Shape;96;g2bea8db99fb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2bee0b3adde_0_2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87" name="Google Shape;587;g2bee0b3adde_0_2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2bee0b3adde_0_2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03" name="Google Shape;603;g2bee0b3adde_0_2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bee0b3adde_0_2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20" name="Google Shape;620;g2bee0b3adde_0_2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2bee0b3adde_0_2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37" name="Google Shape;637;g2bee0b3adde_0_2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2bee0b3adde_0_26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53" name="Google Shape;653;g2bee0b3adde_0_2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bee0b3adde_0_29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69" name="Google Shape;669;g2bee0b3adde_0_29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bee0b3adde_0_3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85" name="Google Shape;685;g2bee0b3adde_0_30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2bee0b3adde_0_3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01" name="Google Shape;701;g2bee0b3adde_0_3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2bee0b3adde_0_3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17" name="Google Shape;717;g2bee0b3adde_0_3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2bee0b3adde_0_3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33" name="Google Shape;733;g2bee0b3adde_0_3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bea8db99fb_0_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Proxima Nova"/>
                <a:ea typeface="Proxima Nova"/>
                <a:cs typeface="Proxima Nova"/>
                <a:sym typeface="Proxima Nova"/>
              </a:rPr>
              <a:t>Le système de fichier propose de manipuler une version abstraite, un modèle aux utilisateurs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Proxima Nova"/>
                <a:ea typeface="Proxima Nova"/>
                <a:cs typeface="Proxima Nova"/>
                <a:sym typeface="Proxima Nova"/>
              </a:rPr>
              <a:t>Il réalise cette abstraction avec ses moyens techniques sur l'architecture physique existante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7" name="Google Shape;117;g2bea8db99fb_0_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2bee0b3adde_0_3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49" name="Google Shape;749;g2bee0b3adde_0_3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2bccf9a8c02_0_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g2bccf9a8c02_0_2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25adcd602af_0_2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g25adcd602af_0_2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2bea7dd5d5c_0_1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g2bea7dd5d5c_0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bea8db99fb_0_1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33" name="Google Shape;133;g2bea8db99fb_0_1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bea8db99fb_0_2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9" name="Google Shape;149;g2bea8db99fb_0_20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bea8db99fb_0_2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00" name="Google Shape;200;g2bea8db99fb_0_29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bea8db99fb_0_3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16" name="Google Shape;216;g2bea8db99fb_0_3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bea8db99fb_0_3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2" name="Google Shape;232;g2bea8db99fb_0_3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2" type="body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éclaration">
  <p:cSld name="Déclara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it important">
  <p:cSld name="Fait importa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" type="body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2" type="body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2" type="body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>
            <p:ph idx="2" type="pic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/>
          <p:nvPr>
            <p:ph idx="3" type="pic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4"/>
          <p:cNvSpPr/>
          <p:nvPr>
            <p:ph idx="4" type="pic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>
            <p:ph idx="2" type="pic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#21_Title_big_card_black">
  <p:cSld name="CUSTOM_1_1_1_1_1_1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2794933" y="8027067"/>
            <a:ext cx="10924800" cy="28815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2" type="title"/>
          </p:nvPr>
        </p:nvSpPr>
        <p:spPr>
          <a:xfrm>
            <a:off x="2794933" y="2806333"/>
            <a:ext cx="10924800" cy="49521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pic>
        <p:nvPicPr>
          <p:cNvPr descr="black_card.png" id="75" name="Google Shape;7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246114" y="1353272"/>
            <a:ext cx="7833506" cy="1045123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22818090" y="12666269"/>
            <a:ext cx="1463100" cy="3798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hoto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>
            <p:ph idx="2" type="pic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  <a:noFill/>
          <a:ln>
            <a:noFill/>
          </a:ln>
        </p:spPr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3" type="body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tre titre et photo">
  <p:cSld name="Autre titre et photo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>
            <p:ph idx="2" type="pic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idx="1" type="body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6" name="Google Shape;36;p7"/>
          <p:cNvSpPr/>
          <p:nvPr>
            <p:ph idx="3" type="pic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ement">
  <p:cSld name="Titre seuleme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re du jour">
  <p:cSld name="Ordre du jou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hyperlink" Target="https://linuxhint.com/path_in_bash/" TargetMode="External"/><Relationship Id="rId5" Type="http://schemas.openxmlformats.org/officeDocument/2006/relationships/hyperlink" Target="https://docs.microsoft.com/en-us/powershell/module/microsoft.powershell.core/about/about_environment_variables?view=powershell-7.2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hyperlink" Target="https://fr.wikipedia.org/wiki/Lien_physique" TargetMode="External"/><Relationship Id="rId5" Type="http://schemas.openxmlformats.org/officeDocument/2006/relationships/hyperlink" Target="https://fr.wikipedia.org/wiki/Lien_symbolique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hyperlink" Target="https://fr.wikipedia.org/wiki/Extent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5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Relationship Id="rId4" Type="http://schemas.openxmlformats.org/officeDocument/2006/relationships/hyperlink" Target="https://wiki.debian.org/fr/fstab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3.gif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14.gif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81" name="Google Shape;8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2933027" y="2977000"/>
            <a:ext cx="10786200" cy="30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9600">
                <a:latin typeface="Montserrat ExtraBold"/>
                <a:ea typeface="Montserrat ExtraBold"/>
                <a:cs typeface="Montserrat ExtraBold"/>
                <a:sym typeface="Montserrat ExtraBold"/>
              </a:rPr>
              <a:t>Système d’exploitation</a:t>
            </a:r>
            <a:endParaRPr sz="96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3" name="Google Shape;83;p18"/>
          <p:cNvSpPr txBox="1"/>
          <p:nvPr/>
        </p:nvSpPr>
        <p:spPr>
          <a:xfrm>
            <a:off x="2933025" y="6529650"/>
            <a:ext cx="14550300" cy="6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179942"/>
              </a:lnSpc>
              <a:spcBef>
                <a:spcPts val="0"/>
              </a:spcBef>
              <a:spcAft>
                <a:spcPts val="0"/>
              </a:spcAft>
              <a:buClr>
                <a:srgbClr val="15213F"/>
              </a:buClr>
              <a:buSzPts val="1100"/>
              <a:buFont typeface="Roboto"/>
              <a:buNone/>
            </a:pPr>
            <a:r>
              <a:rPr lang="fr" sz="3600">
                <a:solidFill>
                  <a:srgbClr val="15213F"/>
                </a:solidFill>
                <a:latin typeface="Montserrat"/>
                <a:ea typeface="Montserrat"/>
                <a:cs typeface="Montserrat"/>
                <a:sym typeface="Montserrat"/>
              </a:rPr>
              <a:t>La gestion du stockage</a:t>
            </a:r>
            <a:endParaRPr sz="3600">
              <a:solidFill>
                <a:srgbClr val="15213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51" name="Google Shape;25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2" name="Google Shape;252;p2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53" name="Google Shape;253;p27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Anatomie d’un chemin absolu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4" name="Google Shape;254;p27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Depuis la racine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55" name="Google Shape;255;p2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56" name="Google Shape;256;p27"/>
          <p:cNvSpPr txBox="1"/>
          <p:nvPr/>
        </p:nvSpPr>
        <p:spPr>
          <a:xfrm>
            <a:off x="5256425" y="3149900"/>
            <a:ext cx="19127700" cy="99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600">
                <a:latin typeface="Proxima Nova"/>
                <a:ea typeface="Proxima Nova"/>
                <a:cs typeface="Proxima Nova"/>
                <a:sym typeface="Proxima Nova"/>
              </a:rPr>
              <a:t>&lt;racine&gt;[&lt;séparateur&gt;&lt;dossier&gt; …][&lt;séparateur&gt;|&lt;séparateur&gt;&lt;fichier&gt;]</a:t>
            </a:r>
            <a:endParaRPr b="1" sz="46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Exemples GNU/Linux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/home/wilder/ : le dossier personnel de wilder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/var/log/auth.log : le fichier journal de connexion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Exemple Windows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C:\Users\wilder : le dossier personnel de wilder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C:\Windows\system32\notepad.exe : le programme Bloc-notes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7" name="Google Shape;257;p2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58" name="Google Shape;258;p27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9" name="Google Shape;259;p27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0" name="Google Shape;260;p27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1" name="Google Shape;261;p27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2" name="Google Shape;262;p27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67" name="Google Shape;26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8" name="Google Shape;268;p2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69" name="Google Shape;269;p28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Notion de dossier courant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0" name="Google Shape;270;p28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 place dans l’arborescence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71" name="Google Shape;271;p2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72" name="Google Shape;272;p28"/>
          <p:cNvSpPr txBox="1"/>
          <p:nvPr/>
        </p:nvSpPr>
        <p:spPr>
          <a:xfrm>
            <a:off x="5256425" y="4152950"/>
            <a:ext cx="186204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Chaque processus est associé à un répertoire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Point de départ des chemins relatifs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Dynamique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 exemple : votre shell (affiché dans le prompt)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3" name="Google Shape;273;p2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74" name="Google Shape;274;p28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5" name="Google Shape;275;p28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6" name="Google Shape;276;p28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7" name="Google Shape;277;p28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8" name="Google Shape;278;p28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83" name="Google Shape;28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4" name="Google Shape;284;p2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85" name="Google Shape;285;p29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Anatomie d’un chemin relatif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86" name="Google Shape;286;p29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 pas repartir du début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87" name="Google Shape;287;p2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88" name="Google Shape;288;p29"/>
          <p:cNvSpPr txBox="1"/>
          <p:nvPr/>
        </p:nvSpPr>
        <p:spPr>
          <a:xfrm>
            <a:off x="5256425" y="4152950"/>
            <a:ext cx="186204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[&lt;dossier&gt;&lt;séparateur&gt; …] &lt;fichier&gt; | &lt;dossier&gt; [&lt;séparateur&gt;]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Exemples GNU/Linux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local/bin/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.ssh/id_ed25519.pub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Exemple Windows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Quêtes\PowerShell\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Pictures\Photos\me.jpg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9" name="Google Shape;289;p2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90" name="Google Shape;290;p29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1" name="Google Shape;291;p29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2" name="Google Shape;292;p29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3" name="Google Shape;293;p29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4" name="Google Shape;294;p29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99" name="Google Shape;2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0" name="Google Shape;300;p3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01" name="Google Shape;301;p30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La variable d'environnement “path”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02" name="Google Shape;302;p30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Où sont les commandes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03" name="Google Shape;303;p3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04" name="Google Shape;304;p30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Certaines 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commandes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shell sont des programmes (donc des fichiers).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Via quels chemins le shell va-t-il chercher ces commandes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=&gt; Par la valeur d’une variable d’environnement spécifique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Sur GNU/Linux, variable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PATH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. Plus d'info :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article sur linuxhint.com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En PowerShell, variable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$env:path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doc officielle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5" name="Google Shape;305;p3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06" name="Google Shape;306;p30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7" name="Google Shape;307;p30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8" name="Google Shape;308;p30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9" name="Google Shape;309;p30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316" name="Google Shape;316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7" name="Google Shape;317;p3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18" name="Google Shape;318;p31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9" name="Google Shape;319;p3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20" name="Google Shape;320;p31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87223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22" name="Google Shape;32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76525" y="4499925"/>
            <a:ext cx="6430950" cy="643095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1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4" name="Google Shape;324;p31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5" name="Google Shape;325;p31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6" name="Google Shape;326;p31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31" name="Google Shape;33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2" name="Google Shape;332;p3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33" name="Google Shape;333;p3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Système de gestion de fichiers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34" name="Google Shape;334;p32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35" name="Google Shape;335;p3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36" name="Google Shape;336;p32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Objectifs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Fournir une arborescence abstraite répertoires/fichiers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Organiser l'information sur un périphérique de stockage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Traite périphériques de stockage par blocs (disque, partitions)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7" name="Google Shape;337;p3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38" name="Google Shape;338;p32"/>
          <p:cNvSpPr/>
          <p:nvPr/>
        </p:nvSpPr>
        <p:spPr>
          <a:xfrm>
            <a:off x="87223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9" name="Google Shape;339;p32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0" name="Google Shape;340;p32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1" name="Google Shape;341;p32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2" name="Google Shape;342;p32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47" name="Google Shape;34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8" name="Google Shape;348;p3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49" name="Google Shape;349;p3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Approche classique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50" name="Google Shape;350;p33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Disques - Partitions - FS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51" name="Google Shape;351;p3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52" name="Google Shape;352;p33"/>
          <p:cNvSpPr txBox="1"/>
          <p:nvPr/>
        </p:nvSpPr>
        <p:spPr>
          <a:xfrm>
            <a:off x="5256425" y="4152950"/>
            <a:ext cx="99849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disque découpé en 1 ou des partitions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partition associée à 1 FS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Taille partition &lt;= taille disque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Taille FS = Taille partition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3" name="Google Shape;353;p3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pSp>
        <p:nvGrpSpPr>
          <p:cNvPr id="354" name="Google Shape;354;p33"/>
          <p:cNvGrpSpPr/>
          <p:nvPr/>
        </p:nvGrpSpPr>
        <p:grpSpPr>
          <a:xfrm>
            <a:off x="15359817" y="6319539"/>
            <a:ext cx="8541739" cy="5330550"/>
            <a:chOff x="5553100" y="2612675"/>
            <a:chExt cx="3550625" cy="2215800"/>
          </a:xfrm>
        </p:grpSpPr>
        <p:sp>
          <p:nvSpPr>
            <p:cNvPr id="355" name="Google Shape;355;p33"/>
            <p:cNvSpPr/>
            <p:nvPr/>
          </p:nvSpPr>
          <p:spPr>
            <a:xfrm>
              <a:off x="5553100" y="4371575"/>
              <a:ext cx="2010600" cy="456900"/>
            </a:xfrm>
            <a:prstGeom prst="rect">
              <a:avLst/>
            </a:prstGeom>
            <a:solidFill>
              <a:srgbClr val="737373"/>
            </a:solidFill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disque 1</a:t>
              </a:r>
              <a:endParaRPr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7845225" y="4371575"/>
              <a:ext cx="1258500" cy="456900"/>
            </a:xfrm>
            <a:prstGeom prst="rect">
              <a:avLst/>
            </a:prstGeom>
            <a:solidFill>
              <a:srgbClr val="737373"/>
            </a:solidFill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disque 2</a:t>
              </a:r>
              <a:endParaRPr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5553100" y="3492125"/>
              <a:ext cx="614400" cy="456900"/>
            </a:xfrm>
            <a:prstGeom prst="rect">
              <a:avLst/>
            </a:prstGeom>
            <a:solidFill>
              <a:srgbClr val="0277BD"/>
            </a:solidFill>
            <a:ln cap="flat" cmpd="sng" w="38100">
              <a:solidFill>
                <a:srgbClr val="4242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part 1</a:t>
              </a:r>
              <a:endParaRPr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6167500" y="3492125"/>
              <a:ext cx="779700" cy="456900"/>
            </a:xfrm>
            <a:prstGeom prst="rect">
              <a:avLst/>
            </a:prstGeom>
            <a:solidFill>
              <a:srgbClr val="0277BD"/>
            </a:solidFill>
            <a:ln cap="flat" cmpd="sng" w="38100">
              <a:solidFill>
                <a:srgbClr val="4242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part 2</a:t>
              </a:r>
              <a:endParaRPr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6949250" y="3492125"/>
              <a:ext cx="614400" cy="456900"/>
            </a:xfrm>
            <a:prstGeom prst="rect">
              <a:avLst/>
            </a:prstGeom>
            <a:solidFill>
              <a:srgbClr val="0277BD"/>
            </a:solidFill>
            <a:ln cap="flat" cmpd="sng" w="38100">
              <a:solidFill>
                <a:srgbClr val="4242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part 3</a:t>
              </a:r>
              <a:endParaRPr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5553100" y="2612675"/>
              <a:ext cx="614400" cy="456900"/>
            </a:xfrm>
            <a:prstGeom prst="rect">
              <a:avLst/>
            </a:prstGeom>
            <a:solidFill>
              <a:srgbClr val="F99797"/>
            </a:solidFill>
            <a:ln cap="flat" cmpd="sng" w="38100">
              <a:solidFill>
                <a:srgbClr val="4242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>
                  <a:solidFill>
                    <a:srgbClr val="424242"/>
                  </a:solidFill>
                  <a:latin typeface="Raleway"/>
                  <a:ea typeface="Raleway"/>
                  <a:cs typeface="Raleway"/>
                  <a:sym typeface="Raleway"/>
                </a:rPr>
                <a:t>FS 1</a:t>
              </a:r>
              <a:endParaRPr sz="30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6167500" y="2612675"/>
              <a:ext cx="779700" cy="456900"/>
            </a:xfrm>
            <a:prstGeom prst="rect">
              <a:avLst/>
            </a:prstGeom>
            <a:solidFill>
              <a:srgbClr val="F99797"/>
            </a:solidFill>
            <a:ln cap="flat" cmpd="sng" w="38100">
              <a:solidFill>
                <a:srgbClr val="4242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>
                  <a:solidFill>
                    <a:srgbClr val="424242"/>
                  </a:solidFill>
                  <a:latin typeface="Raleway"/>
                  <a:ea typeface="Raleway"/>
                  <a:cs typeface="Raleway"/>
                  <a:sym typeface="Raleway"/>
                </a:rPr>
                <a:t>FS 2</a:t>
              </a:r>
              <a:endParaRPr sz="30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6949250" y="2612675"/>
              <a:ext cx="614400" cy="456900"/>
            </a:xfrm>
            <a:prstGeom prst="rect">
              <a:avLst/>
            </a:prstGeom>
            <a:solidFill>
              <a:srgbClr val="F99797"/>
            </a:solidFill>
            <a:ln cap="flat" cmpd="sng" w="38100">
              <a:solidFill>
                <a:srgbClr val="4242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>
                  <a:solidFill>
                    <a:srgbClr val="424242"/>
                  </a:solidFill>
                  <a:latin typeface="Raleway"/>
                  <a:ea typeface="Raleway"/>
                  <a:cs typeface="Raleway"/>
                  <a:sym typeface="Raleway"/>
                </a:rPr>
                <a:t>FS 3</a:t>
              </a:r>
              <a:endParaRPr sz="3000">
                <a:solidFill>
                  <a:srgbClr val="42424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cxnSp>
          <p:nvCxnSpPr>
            <p:cNvPr id="363" name="Google Shape;363;p33"/>
            <p:cNvCxnSpPr/>
            <p:nvPr/>
          </p:nvCxnSpPr>
          <p:spPr>
            <a:xfrm rot="10800000">
              <a:off x="5553175" y="3948950"/>
              <a:ext cx="7800" cy="430500"/>
            </a:xfrm>
            <a:prstGeom prst="straightConnector1">
              <a:avLst/>
            </a:prstGeom>
            <a:noFill/>
            <a:ln cap="flat" cmpd="sng" w="38100">
              <a:solidFill>
                <a:srgbClr val="424242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4" name="Google Shape;364;p33"/>
            <p:cNvCxnSpPr/>
            <p:nvPr/>
          </p:nvCxnSpPr>
          <p:spPr>
            <a:xfrm rot="10800000">
              <a:off x="6167500" y="3948950"/>
              <a:ext cx="7800" cy="430500"/>
            </a:xfrm>
            <a:prstGeom prst="straightConnector1">
              <a:avLst/>
            </a:prstGeom>
            <a:noFill/>
            <a:ln cap="flat" cmpd="sng" w="38100">
              <a:solidFill>
                <a:srgbClr val="424242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5" name="Google Shape;365;p33"/>
            <p:cNvCxnSpPr/>
            <p:nvPr/>
          </p:nvCxnSpPr>
          <p:spPr>
            <a:xfrm rot="10800000">
              <a:off x="6949250" y="3948950"/>
              <a:ext cx="7800" cy="430500"/>
            </a:xfrm>
            <a:prstGeom prst="straightConnector1">
              <a:avLst/>
            </a:prstGeom>
            <a:noFill/>
            <a:ln cap="flat" cmpd="sng" w="38100">
              <a:solidFill>
                <a:srgbClr val="424242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6" name="Google Shape;366;p33"/>
            <p:cNvCxnSpPr/>
            <p:nvPr/>
          </p:nvCxnSpPr>
          <p:spPr>
            <a:xfrm rot="10800000">
              <a:off x="7555850" y="3948950"/>
              <a:ext cx="7800" cy="430500"/>
            </a:xfrm>
            <a:prstGeom prst="straightConnector1">
              <a:avLst/>
            </a:prstGeom>
            <a:noFill/>
            <a:ln cap="flat" cmpd="sng" w="38100">
              <a:solidFill>
                <a:srgbClr val="424242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7" name="Google Shape;367;p33"/>
            <p:cNvCxnSpPr/>
            <p:nvPr/>
          </p:nvCxnSpPr>
          <p:spPr>
            <a:xfrm rot="10800000">
              <a:off x="5553175" y="3069575"/>
              <a:ext cx="7800" cy="430500"/>
            </a:xfrm>
            <a:prstGeom prst="straightConnector1">
              <a:avLst/>
            </a:prstGeom>
            <a:noFill/>
            <a:ln cap="flat" cmpd="sng" w="38100">
              <a:solidFill>
                <a:srgbClr val="424242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8" name="Google Shape;368;p33"/>
            <p:cNvCxnSpPr/>
            <p:nvPr/>
          </p:nvCxnSpPr>
          <p:spPr>
            <a:xfrm rot="10800000">
              <a:off x="6167500" y="3069575"/>
              <a:ext cx="7800" cy="430500"/>
            </a:xfrm>
            <a:prstGeom prst="straightConnector1">
              <a:avLst/>
            </a:prstGeom>
            <a:noFill/>
            <a:ln cap="flat" cmpd="sng" w="38100">
              <a:solidFill>
                <a:srgbClr val="424242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9" name="Google Shape;369;p33"/>
            <p:cNvCxnSpPr/>
            <p:nvPr/>
          </p:nvCxnSpPr>
          <p:spPr>
            <a:xfrm rot="10800000">
              <a:off x="6949250" y="3069575"/>
              <a:ext cx="7800" cy="430500"/>
            </a:xfrm>
            <a:prstGeom prst="straightConnector1">
              <a:avLst/>
            </a:prstGeom>
            <a:noFill/>
            <a:ln cap="flat" cmpd="sng" w="38100">
              <a:solidFill>
                <a:srgbClr val="424242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70" name="Google Shape;370;p33"/>
            <p:cNvCxnSpPr/>
            <p:nvPr/>
          </p:nvCxnSpPr>
          <p:spPr>
            <a:xfrm rot="10800000">
              <a:off x="7553725" y="3069575"/>
              <a:ext cx="7800" cy="430500"/>
            </a:xfrm>
            <a:prstGeom prst="straightConnector1">
              <a:avLst/>
            </a:prstGeom>
            <a:noFill/>
            <a:ln cap="flat" cmpd="sng" w="38100">
              <a:solidFill>
                <a:srgbClr val="424242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71" name="Google Shape;371;p33"/>
          <p:cNvSpPr/>
          <p:nvPr/>
        </p:nvSpPr>
        <p:spPr>
          <a:xfrm>
            <a:off x="87223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2" name="Google Shape;372;p33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3" name="Google Shape;373;p33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4" name="Google Shape;374;p33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5" name="Google Shape;375;p33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80" name="Google Shape;38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1" name="Google Shape;381;p3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82" name="Google Shape;382;p3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Métadonnées d’un FS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83" name="Google Shape;383;p34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 données sur les données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84" name="Google Shape;384;p3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85" name="Google Shape;385;p34"/>
          <p:cNvSpPr txBox="1"/>
          <p:nvPr/>
        </p:nvSpPr>
        <p:spPr>
          <a:xfrm>
            <a:off x="5256425" y="4152950"/>
            <a:ext cx="79806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Métadonnées globales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Paramétrage du système de fichiers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Blocs disponibles/occupés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Blocs corrompus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Emplacement de la racine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Emplacement du boot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etc.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6" name="Google Shape;386;p3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87" name="Google Shape;387;p34"/>
          <p:cNvSpPr txBox="1"/>
          <p:nvPr/>
        </p:nvSpPr>
        <p:spPr>
          <a:xfrm>
            <a:off x="14030275" y="4152950"/>
            <a:ext cx="97575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Métadonnées par fichier/dossier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Nom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Taille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Identifiants de propriétaire (Utilisateur/Groupe)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Droits d'accès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Dates (création, accès, modification)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Compteur de liens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etc.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8" name="Google Shape;388;p34"/>
          <p:cNvSpPr/>
          <p:nvPr/>
        </p:nvSpPr>
        <p:spPr>
          <a:xfrm>
            <a:off x="87223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9" name="Google Shape;389;p34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0" name="Google Shape;390;p34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1" name="Google Shape;391;p34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2" name="Google Shape;392;p34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97" name="Google Shape;39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8" name="Google Shape;398;p3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99" name="Google Shape;399;p3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Liens physiques et symboliques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00" name="Google Shape;400;p35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Hard &amp; Sym links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01" name="Google Shape;401;p3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02" name="Google Shape;402;p35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Objectif : fournir l'accès au même fichier depuis différents répertoires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L'approche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hard link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S'appuyer sur le système de fichier - un seul fichier réel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Compteur de lien =&gt; quand supprimer réellement le fichier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L'approche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lien symbolique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Fichier particulier - renvoi sur un autre chemin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Indépendant du fichier réel =&gt; lien cassé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3" name="Google Shape;403;p3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04" name="Google Shape;404;p35"/>
          <p:cNvSpPr/>
          <p:nvPr/>
        </p:nvSpPr>
        <p:spPr>
          <a:xfrm>
            <a:off x="87223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7" name="Google Shape;407;p35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8" name="Google Shape;408;p35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13" name="Google Shape;413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4" name="Google Shape;414;p3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15" name="Google Shape;415;p36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FAT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16" name="Google Shape;416;p36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Ancien mais compatible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17" name="Google Shape;417;p3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18" name="Google Shape;418;p36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FAT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File Allocation Table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a été crée par Microsoft en 1977 pour MS-DOS.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Noms de fichiers 8.3 ASCII (étendu à 255 en unicode par vFAT)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Dernière version FAT32 (Windows 95)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Limitations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Fichiers de 4 Gio max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Partitions de 16 Tio max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Pas de support des droits d'accès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Avantage : supporté par tous les OS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Fréquemment utilisé pour les stockages amovibles (clés USB par ex.)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9" name="Google Shape;419;p3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20" name="Google Shape;420;p36"/>
          <p:cNvSpPr/>
          <p:nvPr/>
        </p:nvSpPr>
        <p:spPr>
          <a:xfrm>
            <a:off x="87223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1" name="Google Shape;421;p36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2" name="Google Shape;422;p36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3" name="Google Shape;423;p36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4" name="Google Shape;424;p36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90" name="Google Shape;9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2" name="Google Shape;92;p1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3" name="Google Shape;93;p19"/>
          <p:cNvSpPr txBox="1"/>
          <p:nvPr/>
        </p:nvSpPr>
        <p:spPr>
          <a:xfrm>
            <a:off x="2710350" y="4776875"/>
            <a:ext cx="16819800" cy="47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Qu'est-ce qu'un fichier ?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Qu'est-ce qu'un dossier ?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Qu'est-ce qu'une arborescence ?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29" name="Google Shape;42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0" name="Google Shape;430;p3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31" name="Google Shape;431;p37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NTFS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32" name="Google Shape;432;p37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Windows FS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33" name="Google Shape;433;p3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34" name="Google Shape;434;p37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NTFS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New Technology File System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est le successeur de FAT sur Windows NT et 2000.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Meilleurs capacités (taille et nombre de fichiers, taille de volume)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Support des ACL (Access Control List) avancées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Journalisation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Compression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Chiffrement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5" name="Google Shape;435;p3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36" name="Google Shape;436;p37"/>
          <p:cNvSpPr/>
          <p:nvPr/>
        </p:nvSpPr>
        <p:spPr>
          <a:xfrm>
            <a:off x="87223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7" name="Google Shape;437;p37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8" name="Google Shape;438;p37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9" name="Google Shape;439;p37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0" name="Google Shape;440;p37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45" name="Google Shape;44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6" name="Google Shape;446;p3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47" name="Google Shape;447;p38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Extended File System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48" name="Google Shape;448;p3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Linux FS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49" name="Google Shape;449;p3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50" name="Google Shape;450;p38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Principal système de fichier GNU/Linux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Actuellement version 4 (ext4)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Limite la fragmentation (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extent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Défragmentation en ligne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Journalisation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Compression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Chiffrement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1" name="Google Shape;451;p3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52" name="Google Shape;452;p38"/>
          <p:cNvSpPr/>
          <p:nvPr/>
        </p:nvSpPr>
        <p:spPr>
          <a:xfrm>
            <a:off x="87223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3" name="Google Shape;453;p38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4" name="Google Shape;454;p38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5" name="Google Shape;455;p38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6" name="Google Shape;456;p38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3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462" name="Google Shape;462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3" name="Google Shape;463;p3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64" name="Google Shape;464;p39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65" name="Google Shape;465;p3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66" name="Google Shape;466;p39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467" name="Google Shape;467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98325" y="4580375"/>
            <a:ext cx="7387349" cy="7387349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39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9" name="Google Shape;469;p39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0" name="Google Shape;470;p39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1" name="Google Shape;471;p39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2" name="Google Shape;472;p39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77" name="Google Shape;47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8" name="Google Shape;478;p4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79" name="Google Shape;479;p40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Spécificité de l’approche Linux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80" name="Google Shape;480;p4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Tout est fichier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81" name="Google Shape;481;p4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82" name="Google Shape;482;p40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Racine (et arborescence) unique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Indépendant des périphériques de stockage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Notion de montage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Fichier = ressource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Pseudo fichiers qui représentent des ressources du système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3" name="Google Shape;483;p4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84" name="Google Shape;484;p40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5" name="Google Shape;485;p40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6" name="Google Shape;486;p40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7" name="Google Shape;487;p40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8" name="Google Shape;488;p40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93" name="Google Shape;493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4" name="Google Shape;494;p4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95" name="Google Shape;495;p41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L’arborescence classique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6" name="Google Shape;496;p41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chaque chose à sa place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97" name="Google Shape;497;p4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98" name="Google Shape;498;p41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/bin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exécutables utilisateurs essentiels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/boot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fichiers de démarrage et noyaux (linux)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/dev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pseudo fichiers correspondant aux périphériques (device)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/etc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fichiers de configuration du système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/home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répertoires personnels des utilisateurs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/lib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bibliothèques partagées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/mnt /media /cdrom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montage des FS temporaires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/opt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installation des programmes non standard (hors dépôt)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9" name="Google Shape;499;p4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00" name="Google Shape;500;p41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1" name="Google Shape;501;p41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2" name="Google Shape;502;p41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3" name="Google Shape;503;p41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4" name="Google Shape;504;p41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09" name="Google Shape;509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0" name="Google Shape;510;p4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11" name="Google Shape;511;p4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L’arborescence classique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12" name="Google Shape;512;p42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chaque chose à sa place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13" name="Google Shape;513;p4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14" name="Google Shape;514;p42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/proc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pseudo fichiers correspondant aux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/root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répertoire personnel de root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/sbin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exécutables pour l'administration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/sys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configuration actuelle du système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/tmp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données temporaires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/usr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programmes et ressources standards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/var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données variables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15" name="Google Shape;515;p4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16" name="Google Shape;516;p42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7" name="Google Shape;517;p42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8" name="Google Shape;518;p42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9" name="Google Shape;519;p42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20" name="Google Shape;520;p42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25" name="Google Shape;525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6" name="Google Shape;526;p4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27" name="Google Shape;527;p4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Outils de partitionnement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28" name="Google Shape;528;p43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L’embarras du choix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29" name="Google Shape;529;p4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30" name="Google Shape;530;p43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CLI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fdisk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cfdisk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parted…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GUI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gparted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gnome-disks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partitionmanager (KDE)...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31" name="Google Shape;531;p4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32" name="Google Shape;532;p43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3" name="Google Shape;533;p43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4" name="Google Shape;534;p43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5" name="Google Shape;535;p43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6" name="Google Shape;536;p43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41" name="Google Shape;54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2" name="Google Shape;542;p4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3" name="Google Shape;543;p4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Nomenclature classique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44" name="Google Shape;544;p44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Storage devices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45" name="Google Shape;545;p4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46" name="Google Shape;546;p44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Fichiers dans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/dev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Disques IDE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/dev/hdX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avec X = a, b, c…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Partitions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/dev/hdXP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avec P = 1, 2, 3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Disques SATA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/dev/sdX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avec X = a, b, c…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Partitions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/dev/sdXP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avec P = 1, 2, 3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7" name="Google Shape;547;p4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48" name="Google Shape;548;p44"/>
          <p:cNvSpPr/>
          <p:nvPr/>
        </p:nvSpPr>
        <p:spPr>
          <a:xfrm>
            <a:off x="13202358" y="14739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9" name="Google Shape;549;p44"/>
          <p:cNvSpPr txBox="1"/>
          <p:nvPr/>
        </p:nvSpPr>
        <p:spPr>
          <a:xfrm>
            <a:off x="4729750" y="10337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0" name="Google Shape;550;p44"/>
          <p:cNvSpPr txBox="1"/>
          <p:nvPr/>
        </p:nvSpPr>
        <p:spPr>
          <a:xfrm>
            <a:off x="7446375" y="10020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1" name="Google Shape;551;p44"/>
          <p:cNvSpPr txBox="1"/>
          <p:nvPr/>
        </p:nvSpPr>
        <p:spPr>
          <a:xfrm>
            <a:off x="11913200" y="10020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2" name="Google Shape;552;p44"/>
          <p:cNvSpPr txBox="1"/>
          <p:nvPr/>
        </p:nvSpPr>
        <p:spPr>
          <a:xfrm>
            <a:off x="16101625" y="10020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57" name="Google Shape;557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8" name="Google Shape;558;p4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59" name="Google Shape;559;p4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Nomenclature classique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60" name="Google Shape;560;p45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Storage devices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61" name="Google Shape;561;p4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62" name="Google Shape;562;p45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Disques nvme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/dev/nvmeYnZ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avec Y = 0, 1, 2… et Z = 1, 2, 3…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Partitions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/dev/nvmeYnZpP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avec P = 1, 2, 3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Numérotation dans l'ordre de la détection.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Un disque peut changer de nom !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3" name="Google Shape;563;p4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64" name="Google Shape;564;p45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5" name="Google Shape;565;p45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6" name="Google Shape;566;p45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7" name="Google Shape;567;p45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8" name="Google Shape;568;p45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73" name="Google Shape;573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4" name="Google Shape;574;p4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75" name="Google Shape;575;p46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Outils de partitionnement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76" name="Google Shape;576;p46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Approche unifiée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77" name="Google Shape;577;p4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78" name="Google Shape;578;p46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Outil spécifique par type de système de fichier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Une commande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mkfs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 pour formater en ext4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mkfs.ext4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À la création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Association d'un UUID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Choix d'une étiquette (label)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Choix des paramètres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9" name="Google Shape;579;p4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80" name="Google Shape;580;p46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1" name="Google Shape;581;p46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2" name="Google Shape;582;p46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3" name="Google Shape;583;p46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4" name="Google Shape;584;p46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98" name="Google Shape;9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2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00" name="Google Shape;100;p20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Sommaire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 quoi s'agit-il ?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02" name="Google Shape;102;p20"/>
          <p:cNvGrpSpPr/>
          <p:nvPr/>
        </p:nvGrpSpPr>
        <p:grpSpPr>
          <a:xfrm>
            <a:off x="4875454" y="6643500"/>
            <a:ext cx="18700813" cy="1149300"/>
            <a:chOff x="4269990" y="8021650"/>
            <a:chExt cx="13130749" cy="1149300"/>
          </a:xfrm>
        </p:grpSpPr>
        <p:sp>
          <p:nvSpPr>
            <p:cNvPr id="103" name="Google Shape;103;p20"/>
            <p:cNvSpPr txBox="1"/>
            <p:nvPr/>
          </p:nvSpPr>
          <p:spPr>
            <a:xfrm>
              <a:off x="4269990" y="8021650"/>
              <a:ext cx="10059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02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04" name="Google Shape;104;p20"/>
            <p:cNvSpPr txBox="1"/>
            <p:nvPr/>
          </p:nvSpPr>
          <p:spPr>
            <a:xfrm>
              <a:off x="6158538" y="8160250"/>
              <a:ext cx="112422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Les systèmes de fichiers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05" name="Google Shape;105;p20"/>
          <p:cNvGrpSpPr/>
          <p:nvPr/>
        </p:nvGrpSpPr>
        <p:grpSpPr>
          <a:xfrm>
            <a:off x="4875439" y="5166100"/>
            <a:ext cx="15835087" cy="1149300"/>
            <a:chOff x="4269994" y="6149551"/>
            <a:chExt cx="15105492" cy="1149300"/>
          </a:xfrm>
        </p:grpSpPr>
        <p:sp>
          <p:nvSpPr>
            <p:cNvPr id="106" name="Google Shape;106;p20"/>
            <p:cNvSpPr txBox="1"/>
            <p:nvPr/>
          </p:nvSpPr>
          <p:spPr>
            <a:xfrm>
              <a:off x="4269994" y="6149551"/>
              <a:ext cx="1195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01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07" name="Google Shape;107;p20"/>
            <p:cNvSpPr txBox="1"/>
            <p:nvPr/>
          </p:nvSpPr>
          <p:spPr>
            <a:xfrm>
              <a:off x="6849586" y="6288151"/>
              <a:ext cx="125259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L’abstraction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cxnSp>
        <p:nvCxnSpPr>
          <p:cNvPr id="108" name="Google Shape;108;p2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grpSp>
        <p:nvGrpSpPr>
          <p:cNvPr id="109" name="Google Shape;109;p20"/>
          <p:cNvGrpSpPr/>
          <p:nvPr/>
        </p:nvGrpSpPr>
        <p:grpSpPr>
          <a:xfrm>
            <a:off x="4875460" y="8120900"/>
            <a:ext cx="18701039" cy="1149300"/>
            <a:chOff x="4269994" y="8021650"/>
            <a:chExt cx="13130908" cy="1149300"/>
          </a:xfrm>
        </p:grpSpPr>
        <p:sp>
          <p:nvSpPr>
            <p:cNvPr id="110" name="Google Shape;110;p20"/>
            <p:cNvSpPr txBox="1"/>
            <p:nvPr/>
          </p:nvSpPr>
          <p:spPr>
            <a:xfrm>
              <a:off x="4269994" y="8021650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03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11" name="Google Shape;111;p20"/>
            <p:cNvSpPr txBox="1"/>
            <p:nvPr/>
          </p:nvSpPr>
          <p:spPr>
            <a:xfrm>
              <a:off x="6174302" y="8160250"/>
              <a:ext cx="11226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L’approche GNU/Linux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12" name="Google Shape;112;p20"/>
          <p:cNvGrpSpPr/>
          <p:nvPr/>
        </p:nvGrpSpPr>
        <p:grpSpPr>
          <a:xfrm>
            <a:off x="4875460" y="9598300"/>
            <a:ext cx="18700806" cy="1149300"/>
            <a:chOff x="4269994" y="8021650"/>
            <a:chExt cx="13130744" cy="1149300"/>
          </a:xfrm>
        </p:grpSpPr>
        <p:sp>
          <p:nvSpPr>
            <p:cNvPr id="113" name="Google Shape;113;p20"/>
            <p:cNvSpPr txBox="1"/>
            <p:nvPr/>
          </p:nvSpPr>
          <p:spPr>
            <a:xfrm>
              <a:off x="4269994" y="8021650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04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14" name="Google Shape;114;p20"/>
            <p:cNvSpPr txBox="1"/>
            <p:nvPr/>
          </p:nvSpPr>
          <p:spPr>
            <a:xfrm>
              <a:off x="6158538" y="8160250"/>
              <a:ext cx="112422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L’approche windows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89" name="Google Shape;589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0" name="Google Shape;590;p4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91" name="Google Shape;591;p47"/>
          <p:cNvSpPr txBox="1"/>
          <p:nvPr/>
        </p:nvSpPr>
        <p:spPr>
          <a:xfrm>
            <a:off x="946900" y="2610425"/>
            <a:ext cx="201564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Outils de partitionnement complémentaires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92" name="Google Shape;592;p47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Approche unifiée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93" name="Google Shape;593;p4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94" name="Google Shape;594;p47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Outils complémentaires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fsck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vérifier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resize2fs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redimensionner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e2label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changer l'étiquette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badblock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recherche blocs défectueux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tune2fs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paramétrage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95" name="Google Shape;595;p4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96" name="Google Shape;596;p47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7" name="Google Shape;597;p47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98" name="Google Shape;598;p47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99" name="Google Shape;599;p47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00" name="Google Shape;600;p47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05" name="Google Shape;605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6" name="Google Shape;606;p4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07" name="Google Shape;607;p48"/>
          <p:cNvSpPr txBox="1"/>
          <p:nvPr/>
        </p:nvSpPr>
        <p:spPr>
          <a:xfrm>
            <a:off x="946900" y="2610425"/>
            <a:ext cx="201564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Étiquettes et identifiants uniques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8" name="Google Shape;608;p48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Identification stable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09" name="Google Shape;609;p4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10" name="Google Shape;610;p48"/>
          <p:cNvSpPr txBox="1"/>
          <p:nvPr/>
        </p:nvSpPr>
        <p:spPr>
          <a:xfrm>
            <a:off x="5256425" y="4152950"/>
            <a:ext cx="18860700" cy="47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Chaque système de fichier (partition) a un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UUID unique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et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stable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lsblk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affiche les périphériques de stockage (et UUID)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blkid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similaire mais plus bas niveau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Liens symboliques dans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/dev/disk/by-uuid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11" name="Google Shape;611;p4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12" name="Google Shape;612;p48"/>
          <p:cNvSpPr/>
          <p:nvPr/>
        </p:nvSpPr>
        <p:spPr>
          <a:xfrm>
            <a:off x="598075" y="8333275"/>
            <a:ext cx="23305200" cy="4763700"/>
          </a:xfrm>
          <a:prstGeom prst="roundRect">
            <a:avLst>
              <a:gd fmla="val 3257" name="adj"/>
            </a:avLst>
          </a:prstGeom>
          <a:solidFill>
            <a:srgbClr val="3B424E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t" bIns="91425" lIns="234000" spcFirstLastPara="1" rIns="91425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00FF00"/>
                </a:solidFill>
              </a:rPr>
              <a:t>wilder@host</a:t>
            </a:r>
            <a:r>
              <a:rPr lang="fr" sz="4000">
                <a:solidFill>
                  <a:srgbClr val="FFFFFF"/>
                </a:solidFill>
              </a:rPr>
              <a:t>:~$ ls -lh /dev/disk/by-uuid/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total 0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lrwxrwxrwx 1 root root 15 avril 11 13:59 2e80388d-0014-4fe0-9328-d06296d423f7 -&gt; ../../nvme0n1p1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lrwxrwxrwx 1 root root 15 avril 11 13:59 9e35d3c3-e1d1-484c-ad58-ba0d8e18f7c0 -&gt; ../../nvme0n1p2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lrwxrwxrwx 1 root root 15 avril 11 13:59 df91b5ef-b165-424d-843f-b2e212fa27f5 -&gt; ../../nvme0n1p3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FFFFFF"/>
              </a:solidFill>
            </a:endParaRPr>
          </a:p>
        </p:txBody>
      </p:sp>
      <p:sp>
        <p:nvSpPr>
          <p:cNvPr id="613" name="Google Shape;613;p48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4" name="Google Shape;614;p48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15" name="Google Shape;615;p48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16" name="Google Shape;616;p48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17" name="Google Shape;617;p48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22" name="Google Shape;622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3" name="Google Shape;623;p4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24" name="Google Shape;624;p49"/>
          <p:cNvSpPr txBox="1"/>
          <p:nvPr/>
        </p:nvSpPr>
        <p:spPr>
          <a:xfrm>
            <a:off x="946900" y="2610425"/>
            <a:ext cx="201564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Monter / Démonter un FS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25" name="Google Shape;625;p49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Rendre disponible via l'arborescence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26" name="Google Shape;626;p4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27" name="Google Shape;627;p49"/>
          <p:cNvSpPr txBox="1"/>
          <p:nvPr/>
        </p:nvSpPr>
        <p:spPr>
          <a:xfrm>
            <a:off x="5256425" y="4152950"/>
            <a:ext cx="18860700" cy="46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mount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monte un système de fichier dans l'arborescence en précisant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périphérique à monter (ex : /dev/sda1)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chemin de montage (ex : /home)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umount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opération inverse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/etc/fstab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montages automatiques au démarrage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28" name="Google Shape;628;p4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29" name="Google Shape;629;p49"/>
          <p:cNvSpPr/>
          <p:nvPr/>
        </p:nvSpPr>
        <p:spPr>
          <a:xfrm>
            <a:off x="946900" y="8822475"/>
            <a:ext cx="22956300" cy="4217100"/>
          </a:xfrm>
          <a:prstGeom prst="roundRect">
            <a:avLst>
              <a:gd fmla="val 3257" name="adj"/>
            </a:avLst>
          </a:prstGeom>
          <a:solidFill>
            <a:srgbClr val="3B424E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t" bIns="91425" lIns="234000" spcFirstLastPara="1" rIns="91425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>
                <a:solidFill>
                  <a:schemeClr val="lt1"/>
                </a:solidFill>
              </a:rPr>
              <a:t># /etc/fstab: static file system information.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>
                <a:solidFill>
                  <a:schemeClr val="lt1"/>
                </a:solidFill>
              </a:rPr>
              <a:t># &lt;file system&gt; 		&lt;mount point&gt;   		&lt;type&gt;	&lt;options&gt;			&lt;dump&gt;	&lt;pass&gt;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>
                <a:solidFill>
                  <a:schemeClr val="lt1"/>
                </a:solidFill>
              </a:rPr>
              <a:t># / was on /dev/nvme0n1p4 during installation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>
                <a:solidFill>
                  <a:schemeClr val="lt1"/>
                </a:solidFill>
              </a:rPr>
              <a:t>UUID=9e35d3c3-e1d1-484c-ad58-ba0d8e18f7c0 /           	ext4	errors=remount-ro 	0	   1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>
                <a:solidFill>
                  <a:schemeClr val="lt1"/>
                </a:solidFill>
              </a:rPr>
              <a:t># /boot was on /dev/nvme0n1p3 during installation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>
                <a:solidFill>
                  <a:schemeClr val="lt1"/>
                </a:solidFill>
              </a:rPr>
              <a:t>UUID=df91b5ef-b165-424d-843f-b2e212fa27f5 /boot       	ext4	defaults    		  	0	   2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>
                <a:solidFill>
                  <a:schemeClr val="lt1"/>
                </a:solidFill>
              </a:rPr>
              <a:t># swap was on /dev/nvme0n1p2 during installation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>
                <a:solidFill>
                  <a:schemeClr val="lt1"/>
                </a:solidFill>
              </a:rPr>
              <a:t>UUID=2e80388d-0014-4fe0-9328-d06296d423f7 none      swap	sw	          		0   	   0</a:t>
            </a:r>
            <a:endParaRPr sz="3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630" name="Google Shape;630;p49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1" name="Google Shape;631;p49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2" name="Google Shape;632;p49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3" name="Google Shape;633;p49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4" name="Google Shape;634;p49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39" name="Google Shape;63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0" name="Google Shape;640;p5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41" name="Google Shape;641;p50"/>
          <p:cNvSpPr txBox="1"/>
          <p:nvPr/>
        </p:nvSpPr>
        <p:spPr>
          <a:xfrm>
            <a:off x="946900" y="2610425"/>
            <a:ext cx="201564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Quelques commandes utiles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42" name="Google Shape;642;p5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Back to basics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43" name="Google Shape;643;p5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44" name="Google Shape;644;p50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pwd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affiche le répertoire courant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ls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affiche le contenu d'un répertoire (ou du répertoire courant)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cat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affiche un fichier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more/less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affichage paginé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head/tail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affichage début/fin d'un fichier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cp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copie un fichier/dossier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mv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déplace/renomme un fichier/dossier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rm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supprime un fichier/dossier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5" name="Google Shape;645;p5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46" name="Google Shape;646;p50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47" name="Google Shape;647;p50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8" name="Google Shape;648;p50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9" name="Google Shape;649;p50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50" name="Google Shape;650;p50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55" name="Google Shape;65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6" name="Google Shape;656;p5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57" name="Google Shape;657;p51"/>
          <p:cNvSpPr txBox="1"/>
          <p:nvPr/>
        </p:nvSpPr>
        <p:spPr>
          <a:xfrm>
            <a:off x="946900" y="2610425"/>
            <a:ext cx="201564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Quelques commandes utiles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58" name="Google Shape;658;p51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Back to basics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59" name="Google Shape;659;p5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60" name="Google Shape;660;p51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mkdir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crée un dossier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rmdir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supprime un dossier (vide)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touch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mise à jour date d'accès (crée) un fichier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which/whereis/locate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trouve un fichier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diff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affiche les différences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wc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compte les lignes/mots/caractères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grep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filtre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find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recherche des fichiers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sed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édition fichier texte en ligne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awk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traitement de fichier par champs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61" name="Google Shape;661;p5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62" name="Google Shape;662;p51"/>
          <p:cNvSpPr/>
          <p:nvPr/>
        </p:nvSpPr>
        <p:spPr>
          <a:xfrm>
            <a:off x="130499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3" name="Google Shape;663;p51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4" name="Google Shape;664;p51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5" name="Google Shape;665;p51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6" name="Google Shape;666;p51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1" name="Google Shape;671;p5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672" name="Google Shape;672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3" name="Google Shape;673;p5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74" name="Google Shape;674;p52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75" name="Google Shape;675;p5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76" name="Google Shape;676;p52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77" name="Google Shape;677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27750" y="4274550"/>
            <a:ext cx="8015987" cy="8015987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52"/>
          <p:cNvSpPr/>
          <p:nvPr/>
        </p:nvSpPr>
        <p:spPr>
          <a:xfrm>
            <a:off x="17091083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9" name="Google Shape;679;p52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80" name="Google Shape;680;p52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81" name="Google Shape;681;p52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82" name="Google Shape;682;p52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87" name="Google Shape;687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8" name="Google Shape;688;p5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89" name="Google Shape;689;p53"/>
          <p:cNvSpPr txBox="1"/>
          <p:nvPr/>
        </p:nvSpPr>
        <p:spPr>
          <a:xfrm>
            <a:off x="946900" y="2610425"/>
            <a:ext cx="201564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Spécificité de l'approche Windows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90" name="Google Shape;690;p53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 racines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91" name="Google Shape;691;p5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92" name="Google Shape;692;p53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Chaque partition/système de fichier correspond à une racine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Identifiée par une lettre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c:/ d:/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…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Comporte sa propre arborescence de fichiers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C:\ habituellement le disque système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93" name="Google Shape;693;p5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94" name="Google Shape;694;p53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5" name="Google Shape;695;p53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6" name="Google Shape;696;p53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7" name="Google Shape;697;p53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8" name="Google Shape;698;p53"/>
          <p:cNvSpPr/>
          <p:nvPr/>
        </p:nvSpPr>
        <p:spPr>
          <a:xfrm>
            <a:off x="17091083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03" name="Google Shape;703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4" name="Google Shape;704;p5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05" name="Google Shape;705;p54"/>
          <p:cNvSpPr txBox="1"/>
          <p:nvPr/>
        </p:nvSpPr>
        <p:spPr>
          <a:xfrm>
            <a:off x="946900" y="2610425"/>
            <a:ext cx="201564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L’arborescence classique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06" name="Google Shape;706;p54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Chaque chose à sa place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07" name="Google Shape;707;p5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08" name="Google Shape;708;p54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C:\$Recycle.Bin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corbeille du système de fichier c: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C:\PerfLogs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journaux de performance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C:\Program Files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installation des programmes tiers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C:\Program Files (x86)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installation des programmes tiers (32 bits)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C:\ProgramData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données globales des programmes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C:\Recovery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récupération après incident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C:\System Volume Information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métadonnées NTFS et points de restauration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C:\Users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répertoire personnel des utilisateurs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C:\Windows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installation du système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09" name="Google Shape;709;p5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10" name="Google Shape;710;p54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1" name="Google Shape;711;p54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2" name="Google Shape;712;p54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3" name="Google Shape;713;p54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4" name="Google Shape;714;p54"/>
          <p:cNvSpPr/>
          <p:nvPr/>
        </p:nvSpPr>
        <p:spPr>
          <a:xfrm>
            <a:off x="17091083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19" name="Google Shape;719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0" name="Google Shape;720;p5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21" name="Google Shape;721;p55"/>
          <p:cNvSpPr txBox="1"/>
          <p:nvPr/>
        </p:nvSpPr>
        <p:spPr>
          <a:xfrm>
            <a:off x="946900" y="2610425"/>
            <a:ext cx="201564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outils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22" name="Google Shape;722;p55"/>
          <p:cNvSpPr txBox="1"/>
          <p:nvPr/>
        </p:nvSpPr>
        <p:spPr>
          <a:xfrm>
            <a:off x="949225" y="4632400"/>
            <a:ext cx="36129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Need more space ?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23" name="Google Shape;723;p5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24" name="Google Shape;724;p55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CLI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Diskpart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gestion des disques et partitions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Format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création d'un système de fichier sur une partition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GUI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diskmgmt.msc : Gestion de disques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Disques sont automatiquement disponible à chaque démarrage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5" name="Google Shape;725;p5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26" name="Google Shape;726;p55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7" name="Google Shape;727;p55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8" name="Google Shape;728;p55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9" name="Google Shape;729;p55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0" name="Google Shape;730;p55"/>
          <p:cNvSpPr/>
          <p:nvPr/>
        </p:nvSpPr>
        <p:spPr>
          <a:xfrm>
            <a:off x="17091083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35" name="Google Shape;735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6" name="Google Shape;736;p5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7" name="Google Shape;737;p56"/>
          <p:cNvSpPr txBox="1"/>
          <p:nvPr/>
        </p:nvSpPr>
        <p:spPr>
          <a:xfrm>
            <a:off x="946900" y="2610425"/>
            <a:ext cx="201564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Quelques commandes utiles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8" name="Google Shape;738;p56"/>
          <p:cNvSpPr txBox="1"/>
          <p:nvPr/>
        </p:nvSpPr>
        <p:spPr>
          <a:xfrm>
            <a:off x="949225" y="4632400"/>
            <a:ext cx="3612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peu de PowerShell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39" name="Google Shape;739;p5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40" name="Google Shape;740;p56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Get-Location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(alias pwd) : affiche le répertoire courant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Get-ChildItem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(alias ls) : affiche (et cherche) le contenu d'un répertoire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Get-Content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(alias cat) : affiche un fichier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more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affichage paginé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Copy-Item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(alias cp) : copie un fichier/dossier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Move-Item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(alias mv) : déplace/renomme un fichier/dossier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1" name="Google Shape;741;p5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42" name="Google Shape;742;p56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43" name="Google Shape;743;p56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44" name="Google Shape;744;p56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45" name="Google Shape;745;p56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46" name="Google Shape;746;p56"/>
          <p:cNvSpPr/>
          <p:nvPr/>
        </p:nvSpPr>
        <p:spPr>
          <a:xfrm>
            <a:off x="17091083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120" name="Google Shape;120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2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22" name="Google Shape;122;p21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3" name="Google Shape;123;p2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4" name="Google Shape;124;p21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7" name="Google Shape;127;p21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13700" y="4279200"/>
            <a:ext cx="5844100" cy="58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51" name="Google Shape;751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2" name="Google Shape;752;p5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53" name="Google Shape;753;p57"/>
          <p:cNvSpPr txBox="1"/>
          <p:nvPr/>
        </p:nvSpPr>
        <p:spPr>
          <a:xfrm>
            <a:off x="946900" y="2610425"/>
            <a:ext cx="201564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Quelques commandes PowerShell utiles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54" name="Google Shape;754;p57"/>
          <p:cNvSpPr txBox="1"/>
          <p:nvPr/>
        </p:nvSpPr>
        <p:spPr>
          <a:xfrm>
            <a:off x="949225" y="4632400"/>
            <a:ext cx="36129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Need more space ?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55" name="Google Shape;755;p5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56" name="Google Shape;756;p57"/>
          <p:cNvSpPr txBox="1"/>
          <p:nvPr/>
        </p:nvSpPr>
        <p:spPr>
          <a:xfrm>
            <a:off x="5256425" y="4152950"/>
            <a:ext cx="18860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Remove-Item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(alias rm et rmdir) : supprime un fichier/dossier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mkdir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crée un dossier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Compare-Object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(alias diff) : affiche les différences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Where-Object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filtre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57" name="Google Shape;757;p5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58" name="Google Shape;758;p57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59" name="Google Shape;759;p57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0" name="Google Shape;760;p57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1" name="Google Shape;761;p57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2" name="Google Shape;762;p57"/>
          <p:cNvSpPr/>
          <p:nvPr/>
        </p:nvSpPr>
        <p:spPr>
          <a:xfrm>
            <a:off x="17091083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67" name="Google Shape;767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8" name="Google Shape;768;p5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69" name="Google Shape;769;p58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En résumé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70" name="Google Shape;770;p5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retenir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71" name="Google Shape;771;p5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72" name="Google Shape;772;p58"/>
          <p:cNvSpPr txBox="1"/>
          <p:nvPr/>
        </p:nvSpPr>
        <p:spPr>
          <a:xfrm>
            <a:off x="5256425" y="3880725"/>
            <a:ext cx="185292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Notion de système de fichier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Mise en place sous GNU/Linux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Mise en place sous Windows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Quelques commandes à expérimenter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3" name="Google Shape;773;p5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78" name="Google Shape;778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9" name="Google Shape;779;p59"/>
          <p:cNvCxnSpPr/>
          <p:nvPr/>
        </p:nvCxnSpPr>
        <p:spPr>
          <a:xfrm>
            <a:off x="3728230" y="5315401"/>
            <a:ext cx="2423100" cy="0"/>
          </a:xfrm>
          <a:prstGeom prst="straightConnector1">
            <a:avLst/>
          </a:prstGeom>
          <a:noFill/>
          <a:ln cap="flat" cmpd="sng" w="25400">
            <a:solidFill>
              <a:srgbClr val="000000">
                <a:alpha val="50199"/>
              </a:srgbClr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780" name="Google Shape;780;p59"/>
          <p:cNvSpPr txBox="1"/>
          <p:nvPr/>
        </p:nvSpPr>
        <p:spPr>
          <a:xfrm>
            <a:off x="3756196" y="4208112"/>
            <a:ext cx="45927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i="0" lang="fr" sz="50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MERCI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81" name="Google Shape;781;p59"/>
          <p:cNvSpPr txBox="1"/>
          <p:nvPr/>
        </p:nvSpPr>
        <p:spPr>
          <a:xfrm>
            <a:off x="3738325" y="6237950"/>
            <a:ext cx="70902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pour votre participation.</a:t>
            </a:r>
            <a:br>
              <a:rPr lang="fr" sz="5000">
                <a:latin typeface="Proxima Nova"/>
                <a:ea typeface="Proxima Nova"/>
                <a:cs typeface="Proxima Nova"/>
                <a:sym typeface="Proxima Nova"/>
              </a:rPr>
            </a:b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C’est à vous maintenant.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 questions ?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 remarques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2" name="Google Shape;782;p5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783" name="Google Shape;783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56575" y="5315400"/>
            <a:ext cx="6625338" cy="4832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4" name="Google Shape;784;p5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789" name="Google Shape;789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60"/>
          <p:cNvSpPr txBox="1"/>
          <p:nvPr/>
        </p:nvSpPr>
        <p:spPr>
          <a:xfrm>
            <a:off x="870475" y="5572325"/>
            <a:ext cx="17946300" cy="28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Atelier :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Jouer avec les partitions sous Linux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91" name="Google Shape;791;p6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35" name="Google Shape;13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6" name="Google Shape;136;p2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37" name="Google Shape;137;p2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Métaphore de bureau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Ranger ses documents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39" name="Google Shape;139;p2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40" name="Google Shape;140;p22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Informations rangées dans un fichier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file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Fichiers rangés dans des répertoires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directory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Fichiers et répertoires identifiés par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Emplacement (logique, indépendant du stockage physique)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Nom (texte quelconque) unique dans l'emplacement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Point de départ : répertoire racine =&gt; nom conventionnel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1" name="Google Shape;141;p2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51" name="Google Shape;15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2" name="Google Shape;152;p2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53" name="Google Shape;153;p2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Arborescence de fichiers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949225" y="4632400"/>
            <a:ext cx="35064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Structure branches - noeuds - feuilles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55" name="Google Shape;155;p2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56" name="Google Shape;156;p2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7" name="Google Shape;157;p23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6228200" y="7649145"/>
            <a:ext cx="1903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Racine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9228035" y="5495569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Dossier 1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9228035" y="6640441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Dossier 2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9228035" y="7785312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Dossier 3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9228035" y="10075056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Fichier 2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9228035" y="8930184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Fichier 1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64" name="Google Shape;164;p23"/>
          <p:cNvCxnSpPr>
            <a:stCxn id="158" idx="3"/>
            <a:endCxn id="159" idx="1"/>
          </p:cNvCxnSpPr>
          <p:nvPr/>
        </p:nvCxnSpPr>
        <p:spPr>
          <a:xfrm flipH="1" rot="10800000">
            <a:off x="8131400" y="5818695"/>
            <a:ext cx="1096500" cy="21537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23"/>
          <p:cNvCxnSpPr>
            <a:stCxn id="158" idx="3"/>
            <a:endCxn id="160" idx="1"/>
          </p:cNvCxnSpPr>
          <p:nvPr/>
        </p:nvCxnSpPr>
        <p:spPr>
          <a:xfrm flipH="1" rot="10800000">
            <a:off x="8131400" y="6963795"/>
            <a:ext cx="1096500" cy="10086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23"/>
          <p:cNvCxnSpPr>
            <a:stCxn id="158" idx="3"/>
            <a:endCxn id="161" idx="1"/>
          </p:cNvCxnSpPr>
          <p:nvPr/>
        </p:nvCxnSpPr>
        <p:spPr>
          <a:xfrm>
            <a:off x="8131400" y="7972395"/>
            <a:ext cx="1096500" cy="1362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23"/>
          <p:cNvCxnSpPr>
            <a:stCxn id="158" idx="3"/>
            <a:endCxn id="163" idx="1"/>
          </p:cNvCxnSpPr>
          <p:nvPr/>
        </p:nvCxnSpPr>
        <p:spPr>
          <a:xfrm>
            <a:off x="8131400" y="7972395"/>
            <a:ext cx="1096500" cy="12810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23"/>
          <p:cNvCxnSpPr>
            <a:stCxn id="158" idx="3"/>
            <a:endCxn id="162" idx="1"/>
          </p:cNvCxnSpPr>
          <p:nvPr/>
        </p:nvCxnSpPr>
        <p:spPr>
          <a:xfrm>
            <a:off x="8131400" y="7972395"/>
            <a:ext cx="1096500" cy="24258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" name="Google Shape;169;p23"/>
          <p:cNvSpPr txBox="1"/>
          <p:nvPr/>
        </p:nvSpPr>
        <p:spPr>
          <a:xfrm>
            <a:off x="13536324" y="6420502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Dossier 5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70" name="Google Shape;170;p23"/>
          <p:cNvCxnSpPr>
            <a:stCxn id="160" idx="3"/>
            <a:endCxn id="169" idx="1"/>
          </p:cNvCxnSpPr>
          <p:nvPr/>
        </p:nvCxnSpPr>
        <p:spPr>
          <a:xfrm flipH="1" rot="10800000">
            <a:off x="11956235" y="6743791"/>
            <a:ext cx="1580100" cy="219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3"/>
          <p:cNvSpPr txBox="1"/>
          <p:nvPr/>
        </p:nvSpPr>
        <p:spPr>
          <a:xfrm>
            <a:off x="13536324" y="7400712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Dossier 4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72" name="Google Shape;172;p23"/>
          <p:cNvCxnSpPr>
            <a:stCxn id="160" idx="3"/>
            <a:endCxn id="171" idx="1"/>
          </p:cNvCxnSpPr>
          <p:nvPr/>
        </p:nvCxnSpPr>
        <p:spPr>
          <a:xfrm>
            <a:off x="11956235" y="6963691"/>
            <a:ext cx="1580100" cy="760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3"/>
          <p:cNvSpPr txBox="1"/>
          <p:nvPr/>
        </p:nvSpPr>
        <p:spPr>
          <a:xfrm>
            <a:off x="13536324" y="8380923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Dossier 1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74" name="Google Shape;174;p23"/>
          <p:cNvCxnSpPr>
            <a:stCxn id="160" idx="3"/>
            <a:endCxn id="173" idx="1"/>
          </p:cNvCxnSpPr>
          <p:nvPr/>
        </p:nvCxnSpPr>
        <p:spPr>
          <a:xfrm>
            <a:off x="11956235" y="6963691"/>
            <a:ext cx="1580100" cy="1740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" name="Google Shape;175;p23"/>
          <p:cNvSpPr txBox="1"/>
          <p:nvPr/>
        </p:nvSpPr>
        <p:spPr>
          <a:xfrm>
            <a:off x="13536324" y="4239835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Dossier 4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76" name="Google Shape;176;p23"/>
          <p:cNvCxnSpPr>
            <a:stCxn id="159" idx="3"/>
            <a:endCxn id="175" idx="1"/>
          </p:cNvCxnSpPr>
          <p:nvPr/>
        </p:nvCxnSpPr>
        <p:spPr>
          <a:xfrm flipH="1" rot="10800000">
            <a:off x="11956235" y="4563019"/>
            <a:ext cx="1580100" cy="12558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" name="Google Shape;177;p23"/>
          <p:cNvSpPr txBox="1"/>
          <p:nvPr/>
        </p:nvSpPr>
        <p:spPr>
          <a:xfrm>
            <a:off x="13536324" y="5220045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Fichier 3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78" name="Google Shape;178;p23"/>
          <p:cNvCxnSpPr>
            <a:stCxn id="159" idx="3"/>
            <a:endCxn id="177" idx="1"/>
          </p:cNvCxnSpPr>
          <p:nvPr/>
        </p:nvCxnSpPr>
        <p:spPr>
          <a:xfrm flipH="1" rot="10800000">
            <a:off x="11956235" y="5543419"/>
            <a:ext cx="1580100" cy="2754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" name="Google Shape;179;p23"/>
          <p:cNvSpPr txBox="1"/>
          <p:nvPr/>
        </p:nvSpPr>
        <p:spPr>
          <a:xfrm>
            <a:off x="13536324" y="9361133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Dossier 2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80" name="Google Shape;180;p23"/>
          <p:cNvCxnSpPr>
            <a:stCxn id="160" idx="3"/>
            <a:endCxn id="179" idx="1"/>
          </p:cNvCxnSpPr>
          <p:nvPr/>
        </p:nvCxnSpPr>
        <p:spPr>
          <a:xfrm>
            <a:off x="11956235" y="6963691"/>
            <a:ext cx="1580100" cy="2720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23"/>
          <p:cNvSpPr txBox="1"/>
          <p:nvPr/>
        </p:nvSpPr>
        <p:spPr>
          <a:xfrm>
            <a:off x="13536324" y="10341344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Fichier 4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82" name="Google Shape;182;p23"/>
          <p:cNvCxnSpPr>
            <a:stCxn id="160" idx="3"/>
            <a:endCxn id="181" idx="1"/>
          </p:cNvCxnSpPr>
          <p:nvPr/>
        </p:nvCxnSpPr>
        <p:spPr>
          <a:xfrm>
            <a:off x="11956235" y="6963691"/>
            <a:ext cx="1580100" cy="37008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3" name="Google Shape;183;p23"/>
          <p:cNvSpPr txBox="1"/>
          <p:nvPr/>
        </p:nvSpPr>
        <p:spPr>
          <a:xfrm>
            <a:off x="13536324" y="11321554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Fichier 3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84" name="Google Shape;184;p23"/>
          <p:cNvCxnSpPr>
            <a:stCxn id="160" idx="3"/>
            <a:endCxn id="183" idx="1"/>
          </p:cNvCxnSpPr>
          <p:nvPr/>
        </p:nvCxnSpPr>
        <p:spPr>
          <a:xfrm>
            <a:off x="11956235" y="6963691"/>
            <a:ext cx="1580100" cy="4681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" name="Google Shape;185;p23"/>
          <p:cNvSpPr txBox="1"/>
          <p:nvPr/>
        </p:nvSpPr>
        <p:spPr>
          <a:xfrm>
            <a:off x="13536324" y="12301765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Fichier 1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86" name="Google Shape;186;p23"/>
          <p:cNvCxnSpPr>
            <a:stCxn id="160" idx="3"/>
            <a:endCxn id="185" idx="1"/>
          </p:cNvCxnSpPr>
          <p:nvPr/>
        </p:nvCxnSpPr>
        <p:spPr>
          <a:xfrm>
            <a:off x="11956235" y="6963691"/>
            <a:ext cx="1580100" cy="56613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23"/>
          <p:cNvSpPr txBox="1"/>
          <p:nvPr/>
        </p:nvSpPr>
        <p:spPr>
          <a:xfrm>
            <a:off x="17533651" y="5723521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Dossier N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88" name="Google Shape;188;p23"/>
          <p:cNvCxnSpPr>
            <a:stCxn id="169" idx="3"/>
            <a:endCxn id="187" idx="1"/>
          </p:cNvCxnSpPr>
          <p:nvPr/>
        </p:nvCxnSpPr>
        <p:spPr>
          <a:xfrm flipH="1" rot="10800000">
            <a:off x="16264524" y="6046852"/>
            <a:ext cx="1269000" cy="696900"/>
          </a:xfrm>
          <a:prstGeom prst="bentConnector3">
            <a:avLst>
              <a:gd fmla="val 50005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" name="Google Shape;189;p23"/>
          <p:cNvSpPr txBox="1"/>
          <p:nvPr/>
        </p:nvSpPr>
        <p:spPr>
          <a:xfrm>
            <a:off x="17533651" y="7020543"/>
            <a:ext cx="27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Fichier N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90" name="Google Shape;190;p23"/>
          <p:cNvCxnSpPr>
            <a:stCxn id="169" idx="3"/>
            <a:endCxn id="189" idx="1"/>
          </p:cNvCxnSpPr>
          <p:nvPr/>
        </p:nvCxnSpPr>
        <p:spPr>
          <a:xfrm>
            <a:off x="16264524" y="6743752"/>
            <a:ext cx="1269000" cy="600000"/>
          </a:xfrm>
          <a:prstGeom prst="bentConnector3">
            <a:avLst>
              <a:gd fmla="val 50005" name="adj1"/>
            </a:avLst>
          </a:prstGeom>
          <a:noFill/>
          <a:ln cap="flat" cmpd="sng" w="1905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3"/>
          <p:cNvCxnSpPr/>
          <p:nvPr/>
        </p:nvCxnSpPr>
        <p:spPr>
          <a:xfrm flipH="1" rot="10800000">
            <a:off x="19697225" y="5261000"/>
            <a:ext cx="1833600" cy="7923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42424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23"/>
          <p:cNvCxnSpPr/>
          <p:nvPr/>
        </p:nvCxnSpPr>
        <p:spPr>
          <a:xfrm flipH="1" rot="10800000">
            <a:off x="15637675" y="4297275"/>
            <a:ext cx="2245200" cy="2427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42424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23"/>
          <p:cNvCxnSpPr/>
          <p:nvPr/>
        </p:nvCxnSpPr>
        <p:spPr>
          <a:xfrm>
            <a:off x="15685725" y="8647575"/>
            <a:ext cx="1959600" cy="6447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42424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94" name="Google Shape;194;p23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5" name="Google Shape;195;p23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6" name="Google Shape;196;p23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7" name="Google Shape;197;p23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02" name="Google Shape;20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3" name="Google Shape;203;p2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04" name="Google Shape;204;p2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Pseudo dossier . et ..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5" name="Google Shape;205;p24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 histoires de points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06" name="Google Shape;206;p2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07" name="Google Shape;207;p24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Chaque dossier contient 2 pseudo dossiers particuliers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dossier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..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désigne le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dossier parent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dossier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désigne le dossier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lui-même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8" name="Google Shape;208;p2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9" name="Google Shape;209;p24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0" name="Google Shape;210;p24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1" name="Google Shape;211;p24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2" name="Google Shape;212;p24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3" name="Google Shape;213;p24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18" name="Google Shape;21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9" name="Google Shape;219;p2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20" name="Google Shape;220;p2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Pseudo dossier . et .. (suite)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1" name="Google Shape;221;p25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 histoires de points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22" name="Google Shape;222;p2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23" name="Google Shape;223;p2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24" name="Google Shape;224;p25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5" name="Google Shape;225;p25"/>
          <p:cNvSpPr/>
          <p:nvPr/>
        </p:nvSpPr>
        <p:spPr>
          <a:xfrm>
            <a:off x="5892000" y="3760350"/>
            <a:ext cx="17078400" cy="8970900"/>
          </a:xfrm>
          <a:prstGeom prst="roundRect">
            <a:avLst>
              <a:gd fmla="val 3257" name="adj"/>
            </a:avLst>
          </a:prstGeom>
          <a:solidFill>
            <a:srgbClr val="3B424E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t" bIns="91425" lIns="234000" spcFirstLastPara="1" rIns="91425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FF00"/>
                </a:solidFill>
              </a:rPr>
              <a:t>wilder@host</a:t>
            </a:r>
            <a:r>
              <a:rPr lang="fr" sz="4500">
                <a:solidFill>
                  <a:srgbClr val="FFFFFF"/>
                </a:solidFill>
              </a:rPr>
              <a:t>:~$ ls -a</a:t>
            </a:r>
            <a:endParaRPr sz="4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FF00"/>
                </a:solidFill>
              </a:rPr>
              <a:t>wilder@host</a:t>
            </a:r>
            <a:r>
              <a:rPr lang="fr" sz="4500">
                <a:solidFill>
                  <a:srgbClr val="FFFFFF"/>
                </a:solidFill>
              </a:rPr>
              <a:t>:~$ ls -A</a:t>
            </a:r>
            <a:endParaRPr sz="4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FF00"/>
                </a:solidFill>
              </a:rPr>
              <a:t>wilder@host</a:t>
            </a:r>
            <a:r>
              <a:rPr lang="fr" sz="4500">
                <a:solidFill>
                  <a:srgbClr val="FFFFFF"/>
                </a:solidFill>
              </a:rPr>
              <a:t>:~$ ls -A | wc -l</a:t>
            </a:r>
            <a:endParaRPr sz="4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FF00"/>
                </a:solidFill>
              </a:rPr>
              <a:t>wilder@host</a:t>
            </a:r>
            <a:r>
              <a:rPr lang="fr" sz="4500">
                <a:solidFill>
                  <a:schemeClr val="lt1"/>
                </a:solidFill>
              </a:rPr>
              <a:t>:~$ mkdir test1 &amp;&amp; cd test1;touch file1 file2 file3</a:t>
            </a:r>
            <a:endParaRPr sz="4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FF00"/>
                </a:solidFill>
              </a:rPr>
              <a:t>wilder@host</a:t>
            </a:r>
            <a:r>
              <a:rPr lang="fr" sz="4500">
                <a:solidFill>
                  <a:schemeClr val="lt1"/>
                </a:solidFill>
              </a:rPr>
              <a:t>:~</a:t>
            </a:r>
            <a:r>
              <a:rPr lang="fr" sz="4500">
                <a:solidFill>
                  <a:schemeClr val="accent1"/>
                </a:solidFill>
              </a:rPr>
              <a:t>/test1</a:t>
            </a:r>
            <a:r>
              <a:rPr lang="fr" sz="4500">
                <a:solidFill>
                  <a:schemeClr val="lt1"/>
                </a:solidFill>
              </a:rPr>
              <a:t>$ ls</a:t>
            </a:r>
            <a:endParaRPr sz="4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FF00"/>
                </a:solidFill>
              </a:rPr>
              <a:t>wilder@host</a:t>
            </a:r>
            <a:r>
              <a:rPr lang="fr" sz="4500">
                <a:solidFill>
                  <a:schemeClr val="lt1"/>
                </a:solidFill>
              </a:rPr>
              <a:t>:~</a:t>
            </a:r>
            <a:r>
              <a:rPr lang="fr" sz="4500">
                <a:solidFill>
                  <a:schemeClr val="accent1"/>
                </a:solidFill>
              </a:rPr>
              <a:t>/test1</a:t>
            </a:r>
            <a:r>
              <a:rPr lang="fr" sz="4500">
                <a:solidFill>
                  <a:schemeClr val="lt1"/>
                </a:solidFill>
              </a:rPr>
              <a:t>$ rm *</a:t>
            </a:r>
            <a:endParaRPr sz="4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FF00"/>
                </a:solidFill>
              </a:rPr>
              <a:t>wilder@host</a:t>
            </a:r>
            <a:r>
              <a:rPr lang="fr" sz="4500">
                <a:solidFill>
                  <a:schemeClr val="lt1"/>
                </a:solidFill>
              </a:rPr>
              <a:t>:~</a:t>
            </a:r>
            <a:r>
              <a:rPr lang="fr" sz="4500">
                <a:solidFill>
                  <a:schemeClr val="accent1"/>
                </a:solidFill>
              </a:rPr>
              <a:t>/test1</a:t>
            </a:r>
            <a:r>
              <a:rPr lang="fr" sz="4500">
                <a:solidFill>
                  <a:schemeClr val="lt1"/>
                </a:solidFill>
              </a:rPr>
              <a:t>$ ls</a:t>
            </a:r>
            <a:endParaRPr sz="4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FF00"/>
                </a:solidFill>
              </a:rPr>
              <a:t>wilder@host</a:t>
            </a:r>
            <a:r>
              <a:rPr lang="fr" sz="4500">
                <a:solidFill>
                  <a:schemeClr val="lt1"/>
                </a:solidFill>
              </a:rPr>
              <a:t>:~</a:t>
            </a:r>
            <a:r>
              <a:rPr lang="fr" sz="4500">
                <a:solidFill>
                  <a:schemeClr val="accent1"/>
                </a:solidFill>
              </a:rPr>
              <a:t>/test1</a:t>
            </a:r>
            <a:r>
              <a:rPr lang="fr" sz="4500">
                <a:solidFill>
                  <a:schemeClr val="lt1"/>
                </a:solidFill>
              </a:rPr>
              <a:t>$ ls -a</a:t>
            </a:r>
            <a:endParaRPr sz="4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FF00"/>
                </a:solidFill>
              </a:rPr>
              <a:t>wilder@host</a:t>
            </a:r>
            <a:r>
              <a:rPr lang="fr" sz="4500">
                <a:solidFill>
                  <a:schemeClr val="lt1"/>
                </a:solidFill>
              </a:rPr>
              <a:t>:~</a:t>
            </a:r>
            <a:r>
              <a:rPr lang="fr" sz="4500">
                <a:solidFill>
                  <a:schemeClr val="accent1"/>
                </a:solidFill>
              </a:rPr>
              <a:t>/test1</a:t>
            </a:r>
            <a:r>
              <a:rPr lang="fr" sz="4500">
                <a:solidFill>
                  <a:schemeClr val="lt1"/>
                </a:solidFill>
              </a:rPr>
              <a:t>$ cd ..</a:t>
            </a:r>
            <a:endParaRPr sz="4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500">
                <a:solidFill>
                  <a:srgbClr val="00FF00"/>
                </a:solidFill>
              </a:rPr>
              <a:t>wilder@host</a:t>
            </a:r>
            <a:r>
              <a:rPr lang="fr" sz="4500">
                <a:solidFill>
                  <a:schemeClr val="lt1"/>
                </a:solidFill>
              </a:rPr>
              <a:t>:~$ </a:t>
            </a:r>
            <a:endParaRPr sz="4500">
              <a:solidFill>
                <a:schemeClr val="lt1"/>
              </a:solidFill>
            </a:endParaRPr>
          </a:p>
        </p:txBody>
      </p:sp>
      <p:sp>
        <p:nvSpPr>
          <p:cNvPr id="226" name="Google Shape;226;p25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7" name="Google Shape;227;p25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8" name="Google Shape;228;p25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34" name="Google Shape;23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5" name="Google Shape;235;p2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36" name="Google Shape;236;p26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Chemin d’accès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37" name="Google Shape;237;p26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Aiguille et botte de foin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38" name="Google Shape;238;p2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39" name="Google Shape;239;p26"/>
          <p:cNvSpPr txBox="1"/>
          <p:nvPr/>
        </p:nvSpPr>
        <p:spPr>
          <a:xfrm>
            <a:off x="5256425" y="4152950"/>
            <a:ext cx="108858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Notion de chemin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Point de départ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Chemin absolu =&gt; depuis la racine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Chemin relatif =&gt; depuis le dossier courant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Étapes =&gt; dossiers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Point d'arrivée (dossier ou fichier)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Format =&gt; séparateur d'étapes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0" name="Google Shape;240;p2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41" name="Google Shape;241;p26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2" name="Google Shape;24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25825" y="6128438"/>
            <a:ext cx="6644575" cy="4977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4577350" y="881350"/>
            <a:ext cx="2204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L’abstraction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4" name="Google Shape;244;p26"/>
          <p:cNvSpPr txBox="1"/>
          <p:nvPr/>
        </p:nvSpPr>
        <p:spPr>
          <a:xfrm>
            <a:off x="7293975" y="849600"/>
            <a:ext cx="3954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systèmes de fichiers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5" name="Google Shape;245;p26"/>
          <p:cNvSpPr txBox="1"/>
          <p:nvPr/>
        </p:nvSpPr>
        <p:spPr>
          <a:xfrm>
            <a:off x="11760800" y="849600"/>
            <a:ext cx="36759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6" name="Google Shape;246;p26"/>
          <p:cNvSpPr txBox="1"/>
          <p:nvPr/>
        </p:nvSpPr>
        <p:spPr>
          <a:xfrm>
            <a:off x="15949225" y="849600"/>
            <a:ext cx="3381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windows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